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6"/>
  </p:notesMasterIdLst>
  <p:sldIdLst>
    <p:sldId id="257" r:id="rId4"/>
    <p:sldId id="258" r:id="rId5"/>
    <p:sldId id="259" r:id="rId6"/>
    <p:sldId id="261" r:id="rId7"/>
    <p:sldId id="263" r:id="rId8"/>
    <p:sldId id="268" r:id="rId9"/>
    <p:sldId id="265" r:id="rId10"/>
    <p:sldId id="264" r:id="rId11"/>
    <p:sldId id="269" r:id="rId12"/>
    <p:sldId id="271" r:id="rId13"/>
    <p:sldId id="272" r:id="rId14"/>
    <p:sldId id="273" r:id="rId15"/>
  </p:sldIdLst>
  <p:sldSz cx="9144000" cy="5143500" type="screen16x9"/>
  <p:notesSz cx="6858000" cy="9144000"/>
  <p:embeddedFontLst>
    <p:embeddedFont>
      <p:font typeface="Dosis" pitchFamily="2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lack" panose="02000000000000000000" pitchFamily="2" charset="0"/>
      <p:bold r:id="rId23"/>
      <p:boldItalic r:id="rId24"/>
    </p:embeddedFont>
    <p:embeddedFont>
      <p:font typeface="Roboto Thin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709"/>
  </p:normalViewPr>
  <p:slideViewPr>
    <p:cSldViewPr snapToGrid="0">
      <p:cViewPr varScale="1">
        <p:scale>
          <a:sx n="109" d="100"/>
          <a:sy n="109" d="100"/>
        </p:scale>
        <p:origin x="7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263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866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63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500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624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1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835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8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Calculating</a:t>
            </a:r>
            <a:r>
              <a:rPr lang="es-E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</a:t>
            </a:r>
            <a:r>
              <a:rPr lang="es-E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Sergio Ventura Fiorentino Recabarren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11 september 2022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92718" y="91440"/>
            <a:ext cx="4541655" cy="1208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Add an is_canceled_87 and an is_canceled_30 column to the status temporary table.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944876" y="0"/>
            <a:ext cx="4199206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'2017-01-01' as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'2017-01-31' as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'2017-02-01' as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'2017-02-28' as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'2017-03-01' as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'2017-03-31' as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(SELECT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status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id,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 WHEN (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) AND (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IS NULL) AND (segment = 87)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 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 WHEN (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) AND (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IS NULL) AND (segment = 30)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END AS is_active_30,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WHEN (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) AND (segment = 87)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END AS </a:t>
            </a:r>
            <a:r>
              <a:rPr lang="en-US" sz="700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is_canceled_87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WHEN (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) AND (segment = 30)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END AS </a:t>
            </a:r>
            <a:r>
              <a:rPr lang="en-US" sz="700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is_canceled_30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7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Courier New"/>
                <a:ea typeface="Courier New"/>
                <a:cs typeface="Courier New"/>
                <a:sym typeface="Courier New"/>
              </a:rPr>
              <a:t>) SELECT * FROM status LIMIT 10;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00183" y="1299923"/>
            <a:ext cx="4541655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Add an is_canceled_87 and an is_canceled_30 column to the status temporary table. This should be 1 if the subscription is canceled during the month and 0 otherwise.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5974110"/>
              </p:ext>
            </p:extLst>
          </p:nvPr>
        </p:nvGraphicFramePr>
        <p:xfrm>
          <a:off x="200183" y="2321028"/>
          <a:ext cx="4323690" cy="26202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7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615">
                  <a:extLst>
                    <a:ext uri="{9D8B030D-6E8A-4147-A177-3AD203B41FA5}">
                      <a16:colId xmlns:a16="http://schemas.microsoft.com/office/drawing/2014/main" val="2268645896"/>
                    </a:ext>
                  </a:extLst>
                </a:gridCol>
                <a:gridCol w="720615">
                  <a:extLst>
                    <a:ext uri="{9D8B030D-6E8A-4147-A177-3AD203B41FA5}">
                      <a16:colId xmlns:a16="http://schemas.microsoft.com/office/drawing/2014/main" val="3228122669"/>
                    </a:ext>
                  </a:extLst>
                </a:gridCol>
                <a:gridCol w="720615">
                  <a:extLst>
                    <a:ext uri="{9D8B030D-6E8A-4147-A177-3AD203B41FA5}">
                      <a16:colId xmlns:a16="http://schemas.microsoft.com/office/drawing/2014/main" val="2620083730"/>
                    </a:ext>
                  </a:extLst>
                </a:gridCol>
                <a:gridCol w="720615">
                  <a:extLst>
                    <a:ext uri="{9D8B030D-6E8A-4147-A177-3AD203B41FA5}">
                      <a16:colId xmlns:a16="http://schemas.microsoft.com/office/drawing/2014/main" val="3777170456"/>
                    </a:ext>
                  </a:extLst>
                </a:gridCol>
                <a:gridCol w="720615">
                  <a:extLst>
                    <a:ext uri="{9D8B030D-6E8A-4147-A177-3AD203B41FA5}">
                      <a16:colId xmlns:a16="http://schemas.microsoft.com/office/drawing/2014/main" val="3558872563"/>
                    </a:ext>
                  </a:extLst>
                </a:gridCol>
              </a:tblGrid>
              <a:tr h="324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is_canceled_87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is_canceled_30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11128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645637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842029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065929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165671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850485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660997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717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92717" y="350224"/>
            <a:ext cx="3732166" cy="90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Create a status aggregate temporary table.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981158" y="0"/>
            <a:ext cx="2623624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id,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AND (segment = 87)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92717" y="1330698"/>
            <a:ext cx="3732166" cy="158131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Create a </a:t>
            </a:r>
            <a:r>
              <a:rPr lang="en-US" sz="1000" dirty="0" err="1">
                <a:latin typeface="Roboto"/>
                <a:ea typeface="Roboto"/>
                <a:cs typeface="Roboto"/>
                <a:sym typeface="Roboto"/>
              </a:rPr>
              <a:t>status_aggregate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temporary table that is a SUM of the active and canceled subscriptions for each segment, for each month.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The resulting columns should be: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sum_active_87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sum_active_30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sum_canceled_87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sum_canceled_30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665461443"/>
              </p:ext>
            </p:extLst>
          </p:nvPr>
        </p:nvGraphicFramePr>
        <p:xfrm>
          <a:off x="192717" y="3080683"/>
          <a:ext cx="3732163" cy="102075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729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754">
                  <a:extLst>
                    <a:ext uri="{9D8B030D-6E8A-4147-A177-3AD203B41FA5}">
                      <a16:colId xmlns:a16="http://schemas.microsoft.com/office/drawing/2014/main" val="2268645896"/>
                    </a:ext>
                  </a:extLst>
                </a:gridCol>
                <a:gridCol w="750754">
                  <a:extLst>
                    <a:ext uri="{9D8B030D-6E8A-4147-A177-3AD203B41FA5}">
                      <a16:colId xmlns:a16="http://schemas.microsoft.com/office/drawing/2014/main" val="3228122669"/>
                    </a:ext>
                  </a:extLst>
                </a:gridCol>
                <a:gridCol w="750754">
                  <a:extLst>
                    <a:ext uri="{9D8B030D-6E8A-4147-A177-3AD203B41FA5}">
                      <a16:colId xmlns:a16="http://schemas.microsoft.com/office/drawing/2014/main" val="2620083730"/>
                    </a:ext>
                  </a:extLst>
                </a:gridCol>
                <a:gridCol w="750754">
                  <a:extLst>
                    <a:ext uri="{9D8B030D-6E8A-4147-A177-3AD203B41FA5}">
                      <a16:colId xmlns:a16="http://schemas.microsoft.com/office/drawing/2014/main" val="3777170456"/>
                    </a:ext>
                  </a:extLst>
                </a:gridCol>
              </a:tblGrid>
              <a:tr h="324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sum_active_87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sum_active_30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sum_canceled_87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sum_canceled_30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11128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645637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087FEBB6-AF7F-CC5B-6116-39D3269EE0DC}"/>
              </a:ext>
            </a:extLst>
          </p:cNvPr>
          <p:cNvSpPr txBox="1"/>
          <p:nvPr/>
        </p:nvSpPr>
        <p:spPr>
          <a:xfrm>
            <a:off x="6604782" y="7034"/>
            <a:ext cx="2539299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AND (segment = 30)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(segment = 87)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AS is_canceled_87,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(segment = 30)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AS is_canceled_30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900" dirty="0" err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SUM(is_active_87) AS </a:t>
            </a:r>
            <a:r>
              <a:rPr lang="en-US" sz="900" dirty="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sum_active_87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SUM(is_active_30) AS </a:t>
            </a:r>
            <a:r>
              <a:rPr lang="en-US" sz="900" dirty="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sum_active_30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SUM(is_canceled_87) AS </a:t>
            </a:r>
            <a:r>
              <a:rPr lang="en-US" sz="900" dirty="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sum_canceled_87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SUM(is_canceled_30) AS </a:t>
            </a:r>
            <a:r>
              <a:rPr lang="en-US" sz="900" dirty="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sum_canceled_30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month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649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92717" y="0"/>
            <a:ext cx="3732166" cy="125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2.6 </a:t>
            </a:r>
            <a:r>
              <a:rPr lang="en-US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the churn rates for the two segments over the three month period.</a:t>
            </a:r>
            <a:endParaRPr sz="20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981158" y="0"/>
            <a:ext cx="2623624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id,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AND (segment = 87)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AND (segment = 30)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is_active_30,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92717" y="1330698"/>
            <a:ext cx="3732166" cy="110301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Which segment has a lower churn rate?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Answer: The user segment with the best churn rate is 30.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220518311"/>
              </p:ext>
            </p:extLst>
          </p:nvPr>
        </p:nvGraphicFramePr>
        <p:xfrm>
          <a:off x="344659" y="3094611"/>
          <a:ext cx="3298874" cy="10102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74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2386">
                  <a:extLst>
                    <a:ext uri="{9D8B030D-6E8A-4147-A177-3AD203B41FA5}">
                      <a16:colId xmlns:a16="http://schemas.microsoft.com/office/drawing/2014/main" val="2268645896"/>
                    </a:ext>
                  </a:extLst>
                </a:gridCol>
                <a:gridCol w="1112386">
                  <a:extLst>
                    <a:ext uri="{9D8B030D-6E8A-4147-A177-3AD203B41FA5}">
                      <a16:colId xmlns:a16="http://schemas.microsoft.com/office/drawing/2014/main" val="3228122669"/>
                    </a:ext>
                  </a:extLst>
                </a:gridCol>
              </a:tblGrid>
              <a:tr h="324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11128"/>
                  </a:ext>
                </a:extLst>
              </a:tr>
              <a:tr h="2284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0.485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645637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087FEBB6-AF7F-CC5B-6116-39D3269EE0DC}"/>
              </a:ext>
            </a:extLst>
          </p:cNvPr>
          <p:cNvSpPr txBox="1"/>
          <p:nvPr/>
        </p:nvSpPr>
        <p:spPr>
          <a:xfrm>
            <a:off x="6604782" y="7034"/>
            <a:ext cx="2539299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(segment = 87)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AS is_canceled_87,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(segment = 30)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AS is_canceled_30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SUM(is_active_87) AS sum_active_87,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SUM(is_active_30) AS sum_active_30,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SUM(is_canceled_87) AS sum_canceled_87,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SUM(is_canceled_30) AS sum_canceled_30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month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SELECT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1.0 * sum_canceled_87/sum_active_87 AS </a:t>
            </a:r>
            <a:r>
              <a:rPr lang="en-US" sz="900" dirty="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churn_rate_87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1.0 * sum_canceled_30/sum_active_30 AS </a:t>
            </a:r>
            <a:r>
              <a:rPr lang="en-US" sz="900" dirty="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churn_rate_30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631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1" y="3814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0A0D1C"/>
                </a:solidFill>
                <a:effectLst/>
                <a:latin typeface="Apercu"/>
              </a:rPr>
              <a:t>Calculating Churn Rates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05">
            <a:extLst>
              <a:ext uri="{FF2B5EF4-FFF2-40B4-BE49-F238E27FC236}">
                <a16:creationId xmlns:a16="http://schemas.microsoft.com/office/drawing/2014/main" id="{5271101F-28C2-E06A-7E82-1DFA0A707D37}"/>
              </a:ext>
            </a:extLst>
          </p:cNvPr>
          <p:cNvSpPr txBox="1"/>
          <p:nvPr/>
        </p:nvSpPr>
        <p:spPr>
          <a:xfrm>
            <a:off x="311699" y="954112"/>
            <a:ext cx="8705691" cy="332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Four months into launching </a:t>
            </a:r>
            <a:r>
              <a:rPr lang="en-US" sz="1100" dirty="0" err="1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Codeflix</a:t>
            </a: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, management asks you to look into subscription churn rates. It’s early on in the business and people are excited to know how the company is doing. 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The marketing department is particularly interested in how the churn compares between two segments of users. They provide you with a dataset containing subscription data for users who were acquired through two distinct channels. 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The dataset provided to you contains one SQL table, subscriptions. Within the table, there are 4 columns: </a:t>
            </a:r>
          </a:p>
          <a:p>
            <a:pPr marL="247650" indent="-17145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sym typeface="Roboto"/>
              </a:rPr>
              <a:t>id - the subscription id</a:t>
            </a:r>
          </a:p>
          <a:p>
            <a:pPr marL="247650" indent="-17145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sym typeface="Roboto"/>
              </a:rPr>
              <a:t>subscription_start</a:t>
            </a: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sym typeface="Roboto"/>
              </a:rPr>
              <a:t> - the start date of the subscription</a:t>
            </a:r>
          </a:p>
          <a:p>
            <a:pPr marL="247650" indent="-17145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sym typeface="Roboto"/>
              </a:rPr>
              <a:t>subscription_end</a:t>
            </a: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sym typeface="Roboto"/>
              </a:rPr>
              <a:t> - the end date of the subscription</a:t>
            </a:r>
          </a:p>
          <a:p>
            <a:pPr marL="247650" indent="-17145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sym typeface="Roboto"/>
              </a:rPr>
              <a:t>segment - this identifies which segment the subscription owner belongs to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sz="1100" dirty="0" err="1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Codeflix</a:t>
            </a: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 requires a minimum subscription length of 31 days, so a user can never start and end their subscription in the same month.</a:t>
            </a:r>
            <a:endParaRPr sz="1100" dirty="0">
              <a:solidFill>
                <a:srgbClr val="222222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3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 familiar with the 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-483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Take a look at the first 100 rows of data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100;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different segments do you see?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the 100 rows you can see two different user segments (87 and 30), below is a fragment of the table with the first two and the last two.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465072992"/>
              </p:ext>
            </p:extLst>
          </p:nvPr>
        </p:nvGraphicFramePr>
        <p:xfrm>
          <a:off x="177975" y="3105425"/>
          <a:ext cx="4920901" cy="176859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25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49">
                  <a:extLst>
                    <a:ext uri="{9D8B030D-6E8A-4147-A177-3AD203B41FA5}">
                      <a16:colId xmlns:a16="http://schemas.microsoft.com/office/drawing/2014/main" val="4003082550"/>
                    </a:ext>
                  </a:extLst>
                </a:gridCol>
                <a:gridCol w="1422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FFFF"/>
                          </a:solidFill>
                        </a:rPr>
                        <a:t>id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FFFFFF"/>
                          </a:solidFill>
                        </a:rPr>
                        <a:t>subscription_start</a:t>
                      </a:r>
                      <a:endParaRPr lang="en-US" sz="800" b="1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FFFFFF"/>
                          </a:solidFill>
                        </a:rPr>
                        <a:t>subscription_end</a:t>
                      </a:r>
                      <a:endParaRPr lang="en-US" sz="800" b="1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FFFF"/>
                          </a:solidFill>
                        </a:rPr>
                        <a:t>segment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99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646466"/>
                          </a:solidFill>
                          <a:effectLst/>
                        </a:rPr>
                        <a:t>-</a:t>
                      </a:r>
                      <a:endParaRPr lang="en-US" sz="12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2016-12-06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646466"/>
                          </a:solidFill>
                          <a:effectLst/>
                        </a:rPr>
                        <a:t>2017-03-11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95775"/>
            <a:ext cx="8520600" cy="53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Determine the range of months of data provided.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MIN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subscriptions;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Which months will you be able to calculate churn for?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dropout rate could be calculated for  3 of 2017.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039731255"/>
              </p:ext>
            </p:extLst>
          </p:nvPr>
        </p:nvGraphicFramePr>
        <p:xfrm>
          <a:off x="740683" y="3545950"/>
          <a:ext cx="3571065" cy="7924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6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12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MIN (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subscription_start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MAX(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subscription_start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  <a:endParaRPr lang="en-US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55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6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Calculate churn rate for each segment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34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1245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Create a temporary table of months.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months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SELECT * FROM months;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You'll be calculating the churn rate for both segments (87 and 30) over the first 3 months of 2017 (you can't calculate it for December, since there are no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values yet). To get started, create a temporary table (WITH) of months: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319328360"/>
              </p:ext>
            </p:extLst>
          </p:nvPr>
        </p:nvGraphicFramePr>
        <p:xfrm>
          <a:off x="1155679" y="3189025"/>
          <a:ext cx="3328050" cy="14232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9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first_day</a:t>
                      </a:r>
                      <a:endParaRPr lang="en-US" sz="10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last_day</a:t>
                      </a:r>
                      <a:endParaRPr lang="en-US" sz="10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99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Create a temporary table,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3;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Create a temporary table,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from subscriptions and your months. Be sure to SELECT every column.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713091357"/>
              </p:ext>
            </p:extLst>
          </p:nvPr>
        </p:nvGraphicFramePr>
        <p:xfrm>
          <a:off x="177975" y="3189000"/>
          <a:ext cx="4920901" cy="14232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772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272">
                  <a:extLst>
                    <a:ext uri="{9D8B030D-6E8A-4147-A177-3AD203B41FA5}">
                      <a16:colId xmlns:a16="http://schemas.microsoft.com/office/drawing/2014/main" val="2620083730"/>
                    </a:ext>
                  </a:extLst>
                </a:gridCol>
                <a:gridCol w="772272">
                  <a:extLst>
                    <a:ext uri="{9D8B030D-6E8A-4147-A177-3AD203B41FA5}">
                      <a16:colId xmlns:a16="http://schemas.microsoft.com/office/drawing/2014/main" val="3777170456"/>
                    </a:ext>
                  </a:extLst>
                </a:gridCol>
                <a:gridCol w="772272">
                  <a:extLst>
                    <a:ext uri="{9D8B030D-6E8A-4147-A177-3AD203B41FA5}">
                      <a16:colId xmlns:a16="http://schemas.microsoft.com/office/drawing/2014/main" val="3558872563"/>
                    </a:ext>
                  </a:extLst>
                </a:gridCol>
                <a:gridCol w="988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subscription_start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subscription_end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first_day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last_day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70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3015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Create a temporary table, status, from the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table you created.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640080"/>
            <a:ext cx="3964900" cy="4503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'2017-01-01'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'2017-01-31'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'2017-02-01'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'2017-02-28'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'2017-03-01'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'2017-03-31'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(SELECT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id,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WHEN 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 AND 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IS NULL) AND (segment = 87)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WHEN 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 AND 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IS NULL) AND (segment = 30)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END AS is_active_30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 SELECT * FROM status LIMIT 5;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66848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Create a temporary table, status, from the </a:t>
            </a:r>
            <a:r>
              <a:rPr lang="en-US" sz="1000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table you created. This table should contain: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id selected from </a:t>
            </a:r>
            <a:r>
              <a:rPr lang="en-US" sz="1000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month as an alias of </a:t>
            </a:r>
            <a:r>
              <a:rPr lang="en-US" sz="1000" dirty="0" err="1">
                <a:latin typeface="Roboto"/>
                <a:ea typeface="Roboto"/>
                <a:cs typeface="Roboto"/>
                <a:sym typeface="Roboto"/>
              </a:rPr>
              <a:t>first_day</a:t>
            </a: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is_active_87 created using a CASE WHEN to find any users from segment 87 who existed prior to the beginning of the month. This is 1 if true and 0 otherwise.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is_active_30 created using a CASE WHEN to find any users from segment 30 who existed prior to the beginning of the month. This is 1 if true and 0 otherwise.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537279117"/>
              </p:ext>
            </p:extLst>
          </p:nvPr>
        </p:nvGraphicFramePr>
        <p:xfrm>
          <a:off x="529667" y="2968142"/>
          <a:ext cx="4323688" cy="20941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80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922">
                  <a:extLst>
                    <a:ext uri="{9D8B030D-6E8A-4147-A177-3AD203B41FA5}">
                      <a16:colId xmlns:a16="http://schemas.microsoft.com/office/drawing/2014/main" val="2620083730"/>
                    </a:ext>
                  </a:extLst>
                </a:gridCol>
                <a:gridCol w="1080922">
                  <a:extLst>
                    <a:ext uri="{9D8B030D-6E8A-4147-A177-3AD203B41FA5}">
                      <a16:colId xmlns:a16="http://schemas.microsoft.com/office/drawing/2014/main" val="3777170456"/>
                    </a:ext>
                  </a:extLst>
                </a:gridCol>
                <a:gridCol w="1080922">
                  <a:extLst>
                    <a:ext uri="{9D8B030D-6E8A-4147-A177-3AD203B41FA5}">
                      <a16:colId xmlns:a16="http://schemas.microsoft.com/office/drawing/2014/main" val="3558872563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85048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66099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855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2234</Words>
  <Application>Microsoft Office PowerPoint</Application>
  <PresentationFormat>On-screen Show (16:9)</PresentationFormat>
  <Paragraphs>439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Dosis</vt:lpstr>
      <vt:lpstr>Arial</vt:lpstr>
      <vt:lpstr>Apercu</vt:lpstr>
      <vt:lpstr>Roboto Thin</vt:lpstr>
      <vt:lpstr>Courier New</vt:lpstr>
      <vt:lpstr>Roboto Black</vt:lpstr>
      <vt:lpstr>Roboto</vt:lpstr>
      <vt:lpstr>Simple Light</vt:lpstr>
      <vt:lpstr>Simple Light</vt:lpstr>
      <vt:lpstr>Simple Light</vt:lpstr>
      <vt:lpstr>PowerPoint Presentation</vt:lpstr>
      <vt:lpstr>Calculating Churn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Sergio Ventura Fiorentino Recabarren</cp:lastModifiedBy>
  <cp:revision>10</cp:revision>
  <dcterms:modified xsi:type="dcterms:W3CDTF">2022-09-12T08:16:44Z</dcterms:modified>
</cp:coreProperties>
</file>